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27" r:id="rId4"/>
    <p:sldId id="32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12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84DB5-4A59-A04E-B3BD-6978A1632EF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7DCA-2F0D-994A-BD8E-58A3717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D770-194E-584D-BBD8-47C6E9B3E86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404388" cy="2387600"/>
          </a:xfrm>
        </p:spPr>
        <p:txBody>
          <a:bodyPr>
            <a:normAutofit/>
          </a:bodyPr>
          <a:lstStyle/>
          <a:p>
            <a:r>
              <a:rPr lang="en-US" dirty="0"/>
              <a:t>CS246: </a:t>
            </a:r>
            <a:r>
              <a:rPr lang="en-US"/>
              <a:t>Linear 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86331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Transformation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Q: What is the matrix form of 45-degree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Q: Is it a linear transformation?</a:t>
                </a:r>
              </a:p>
              <a:p>
                <a:r>
                  <a:rPr lang="en-US" dirty="0"/>
                  <a:t>Q: How do the basis vectors transform?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(1, 0)</m:t>
                    </m:r>
                    <m:r>
                      <a:rPr lang="is-I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0,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is-I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i="1">
                                  <a:latin typeface="Cambria Math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dirty="0"/>
                  <a:t>Let us verify: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271465" y="1556874"/>
            <a:ext cx="2257716" cy="1807747"/>
            <a:chOff x="5279329" y="2370913"/>
            <a:chExt cx="2257716" cy="1807747"/>
          </a:xfrm>
        </p:grpSpPr>
        <p:grpSp>
          <p:nvGrpSpPr>
            <p:cNvPr id="9" name="Group 8"/>
            <p:cNvGrpSpPr/>
            <p:nvPr/>
          </p:nvGrpSpPr>
          <p:grpSpPr>
            <a:xfrm>
              <a:off x="5599313" y="2740246"/>
              <a:ext cx="1252152" cy="1226740"/>
              <a:chOff x="1963715" y="3007038"/>
              <a:chExt cx="1252152" cy="122674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978919" y="3007038"/>
                <a:ext cx="6398" cy="12267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963715" y="4233777"/>
                <a:ext cx="1252152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866669" y="380932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(1, 0)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79329" y="237091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(0, 1)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88147" y="2110307"/>
            <a:ext cx="1451014" cy="2085277"/>
            <a:chOff x="5397190" y="3133493"/>
            <a:chExt cx="1451014" cy="2085277"/>
          </a:xfrm>
        </p:grpSpPr>
        <p:grpSp>
          <p:nvGrpSpPr>
            <p:cNvPr id="5" name="Group 4"/>
            <p:cNvGrpSpPr/>
            <p:nvPr/>
          </p:nvGrpSpPr>
          <p:grpSpPr>
            <a:xfrm>
              <a:off x="5420627" y="3735955"/>
              <a:ext cx="1427577" cy="442705"/>
              <a:chOff x="5420627" y="3735955"/>
              <a:chExt cx="1427577" cy="44270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596052" y="4178659"/>
                <a:ext cx="12521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-2700000">
                <a:off x="5420627" y="3735955"/>
                <a:ext cx="12521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Arc 22"/>
            <p:cNvSpPr/>
            <p:nvPr/>
          </p:nvSpPr>
          <p:spPr>
            <a:xfrm>
              <a:off x="5397190" y="3133493"/>
              <a:ext cx="1432549" cy="2085277"/>
            </a:xfrm>
            <a:prstGeom prst="arc">
              <a:avLst>
                <a:gd name="adj1" fmla="val 17535784"/>
                <a:gd name="adj2" fmla="val 0"/>
              </a:avLst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9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 Two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782015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vectors</a:t>
                </a:r>
              </a:p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Linear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𝑏𝑇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782015" cy="4351338"/>
              </a:xfrm>
              <a:blipFill rotWithShape="0">
                <a:blip r:embed="rId2"/>
                <a:stretch>
                  <a:fillRect l="-2411" t="-1950" r="-304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14478" y="1825625"/>
                <a:ext cx="4239321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numbers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1, 2, 0</m:t>
                        </m:r>
                      </m:e>
                    </m:d>
                  </m:oMath>
                </a14:m>
                <a:r>
                  <a:rPr lang="en-US" b="0" dirty="0"/>
                  <a:t>  vector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uk-UA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matrix</a:t>
                </a:r>
                <a:endParaRPr lang="en-US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14478" y="1825625"/>
                <a:ext cx="4239321" cy="4351338"/>
              </a:xfrm>
              <a:blipFill rotWithShape="0">
                <a:blip r:embed="rId3"/>
                <a:stretch>
                  <a:fillRect l="-2575" t="-1950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2169293" y="4607597"/>
            <a:ext cx="569184" cy="4845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18524" y="3846137"/>
            <a:ext cx="1905262" cy="1751947"/>
            <a:chOff x="6909025" y="1297459"/>
            <a:chExt cx="3180946" cy="2561523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811310" y="1297459"/>
              <a:ext cx="6398" cy="184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817708" y="3134496"/>
              <a:ext cx="2272263" cy="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928939" y="3134496"/>
              <a:ext cx="882371" cy="72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092778" y="2410792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7106975" y="2392742"/>
              <a:ext cx="32141" cy="13266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752703" y="2426062"/>
              <a:ext cx="3767" cy="127395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123045" y="3700014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6519" y="1831556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436444" y="1846826"/>
              <a:ext cx="21383" cy="13312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092558" y="1839133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750072" y="1854075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800987" y="3128317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09025" y="33523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22053" y="28087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37178" y="14659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3424" y="2099992"/>
            <a:ext cx="3612995" cy="1352181"/>
            <a:chOff x="3423424" y="2099992"/>
            <a:chExt cx="3612995" cy="1352181"/>
          </a:xfrm>
        </p:grpSpPr>
        <p:grpSp>
          <p:nvGrpSpPr>
            <p:cNvPr id="28" name="Group 27"/>
            <p:cNvGrpSpPr/>
            <p:nvPr/>
          </p:nvGrpSpPr>
          <p:grpSpPr>
            <a:xfrm>
              <a:off x="3423424" y="2430966"/>
              <a:ext cx="3612995" cy="1021207"/>
              <a:chOff x="3423424" y="2430966"/>
              <a:chExt cx="3612995" cy="1021207"/>
            </a:xfrm>
          </p:grpSpPr>
          <p:sp>
            <p:nvSpPr>
              <p:cNvPr id="6" name="Left-Right Arrow 5"/>
              <p:cNvSpPr/>
              <p:nvPr/>
            </p:nvSpPr>
            <p:spPr>
              <a:xfrm>
                <a:off x="3423424" y="2430966"/>
                <a:ext cx="3612995" cy="223024"/>
              </a:xfrm>
              <a:prstGeom prst="leftRightArrow">
                <a:avLst>
                  <a:gd name="adj1" fmla="val 28572"/>
                  <a:gd name="adj2" fmla="val 1383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Left-Right Arrow 6"/>
              <p:cNvSpPr/>
              <p:nvPr/>
            </p:nvSpPr>
            <p:spPr>
              <a:xfrm>
                <a:off x="5497551" y="3248178"/>
                <a:ext cx="1538868" cy="203995"/>
              </a:xfrm>
              <a:prstGeom prst="leftRightArrow">
                <a:avLst>
                  <a:gd name="adj1" fmla="val 28572"/>
                  <a:gd name="adj2" fmla="val 1383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03258" y="2898176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basis vectors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42051" y="2099992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1:1 mapping (=isomorphic)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Transformation: What Are They?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transformations are possible under linear transformation?</a:t>
            </a:r>
          </a:p>
          <a:p>
            <a:pPr lvl="1"/>
            <a:r>
              <a:rPr lang="en-US" dirty="0"/>
              <a:t>Rotation? Stretch? Shearing? Projection? Translation?</a:t>
            </a:r>
          </a:p>
          <a:p>
            <a:r>
              <a:rPr lang="en-US" dirty="0">
                <a:solidFill>
                  <a:srgbClr val="FF0000"/>
                </a:solidFill>
              </a:rPr>
              <a:t>Bold claim: Every linear transformation is nothing more than “stretching” followed by “rotation”</a:t>
            </a:r>
          </a:p>
          <a:p>
            <a:pPr lvl="1"/>
            <a:r>
              <a:rPr lang="en-US" dirty="0"/>
              <a:t>Is it really true? How can it be so simple? Is there really nothing more?</a:t>
            </a:r>
          </a:p>
          <a:p>
            <a:r>
              <a:rPr lang="en-US" dirty="0"/>
              <a:t>Singular value decomposition (SVD)</a:t>
            </a:r>
          </a:p>
          <a:p>
            <a:pPr lvl="1"/>
            <a:r>
              <a:rPr lang="en-US" dirty="0"/>
              <a:t>A formal “proof” of the above statement</a:t>
            </a:r>
          </a:p>
          <a:p>
            <a:pPr lvl="1"/>
            <a:r>
              <a:rPr lang="en-US" dirty="0"/>
              <a:t>A key result from linear algebra</a:t>
            </a:r>
          </a:p>
          <a:p>
            <a:pPr lvl="1"/>
            <a:r>
              <a:rPr lang="en-US" dirty="0"/>
              <a:t>Topic of our next discussion</a:t>
            </a:r>
          </a:p>
        </p:txBody>
      </p:sp>
    </p:spTree>
    <p:extLst>
      <p:ext uri="{BB962C8B-B14F-4D97-AF65-F5344CB8AC3E}">
        <p14:creationId xmlns:p14="http://schemas.microsoft.com/office/powerpoint/2010/main" val="12728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Transformation: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We know what rotation is. Is it a linear transformation?</a:t>
                </a:r>
              </a:p>
              <a:p>
                <a:r>
                  <a:rPr lang="en-US" dirty="0"/>
                  <a:t>Q: What is the matrix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/>
                  <a:t> of rotation? What property will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satisfy?</a:t>
                </a:r>
              </a:p>
              <a:p>
                <a:pPr lvl="1"/>
                <a:r>
                  <a:rPr lang="en-US" dirty="0"/>
                  <a:t>Remember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mr-IN" altLang="en-US" sz="1600" b="0" i="1" smtClean="0">
                                  <a:latin typeface="Cambria Math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’s are unit basis vectors that are orthogonal to each other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alt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b="0" i="1" smtClean="0"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uk-UA" altLang="en-US" sz="18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alt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b="0" i="1" smtClean="0"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b="0" i="1" smtClean="0"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uk-UA" altLang="en-US" sz="18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8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893" y="4594302"/>
                <a:ext cx="7815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93" y="4594302"/>
                <a:ext cx="7815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6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Rotation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Rotation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↔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(orthonormal matrix)</a:t>
                </a:r>
              </a:p>
              <a:p>
                <a:pPr lvl="1"/>
                <a:r>
                  <a:rPr lang="en-US" dirty="0"/>
                  <a:t>assuming that rotation includes “reflection”</a:t>
                </a:r>
              </a:p>
              <a:p>
                <a:r>
                  <a:rPr lang="en-US" dirty="0"/>
                  <a:t>Two interpretations of orthonormal matrix</a:t>
                </a:r>
              </a:p>
              <a:p>
                <a:pPr lvl="1"/>
                <a:r>
                  <a:rPr lang="en-US" dirty="0"/>
                  <a:t>Rotation (linear transformation)</a:t>
                </a:r>
              </a:p>
              <a:p>
                <a:pPr lvl="1"/>
                <a:r>
                  <a:rPr lang="en-US" dirty="0"/>
                  <a:t>Matrix for change of coordinate system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Transformation: 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We know </a:t>
                </a:r>
                <a:r>
                  <a:rPr lang="en-US"/>
                  <a:t>what stretching </a:t>
                </a:r>
                <a:r>
                  <a:rPr lang="en-US" dirty="0"/>
                  <a:t>is. Is it a linear transformation?</a:t>
                </a:r>
              </a:p>
              <a:p>
                <a:r>
                  <a:rPr lang="en-US" dirty="0"/>
                  <a:t>Q: What is the matrix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of a stretching? What property will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satisfy?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Stretching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Q: Matrix form of stretching by x3 along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altLang="en-US" dirty="0"/>
                  <a:t> axes in 3D?</a:t>
                </a:r>
              </a:p>
              <a:p>
                <a:r>
                  <a:rPr lang="en-US" altLang="en-US" dirty="0"/>
                  <a:t>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dirty="0"/>
                  <a:t>. Diagonal matrix with 3 as diagonal entries</a:t>
                </a:r>
              </a:p>
              <a:p>
                <a:r>
                  <a:rPr lang="en-US" altLang="en-US" dirty="0"/>
                  <a:t>Q: Matrix form of stretching by x3 along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altLang="en-US" dirty="0"/>
                  <a:t> axis and by x2 along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altLang="en-US" dirty="0"/>
                  <a:t> axis in 3D?</a:t>
                </a:r>
              </a:p>
              <a:p>
                <a:r>
                  <a:rPr lang="en-US" altLang="en-US" dirty="0"/>
                  <a:t>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dirty="0"/>
                  <a:t>. Diagonal matrix with 3, 2, 1 as diagonal entries</a:t>
                </a:r>
              </a:p>
              <a:p>
                <a:r>
                  <a:rPr lang="en-US" altLang="en-US" dirty="0"/>
                  <a:t>Q: Stretching matrix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altLang="en-US" dirty="0"/>
                  <a:t>  diagonal matrix?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2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Stretching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/>
                  <a:t>Q: Matrix form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altLang="en-US" dirty="0"/>
                  <a:t> of stretching by x3 along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en-US" dirty="0"/>
                  <a:t> and by x2 along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(−</m:t>
                    </m:r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A: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</m:t>
                    </m:r>
                    <m:r>
                      <a:rPr lang="en-US" i="1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Verify by transforming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(1,1)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1, 1</m:t>
                        </m:r>
                      </m:e>
                    </m:d>
                  </m:oMath>
                </a14:m>
                <a:endParaRPr lang="en-US" dirty="0"/>
              </a:p>
              <a:p>
                <a:pPr marL="1143000" lvl="3">
                  <a:spcBef>
                    <a:spcPts val="10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Stretching may not be a diagonal matrix!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Q: What if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(−</m:t>
                    </m:r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the basis vectors?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Decomposition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shows the transformation in a different coordinate system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77736" y="2207941"/>
                <a:ext cx="3547766" cy="126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mr-I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mr-IN" sz="1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736" y="2207941"/>
                <a:ext cx="3547766" cy="12612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235" y="1825625"/>
                <a:ext cx="1118795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Orthogonal stretching becomes a diagonal matrix if we choose basis vectors well</a:t>
                </a:r>
              </a:p>
              <a:p>
                <a:pPr lvl="1"/>
                <a:r>
                  <a:rPr lang="en-US" dirty="0"/>
                  <a:t>But if not, the matrix is not diagonal, unfortunately</a:t>
                </a:r>
              </a:p>
              <a:p>
                <a:r>
                  <a:rPr lang="en-US" dirty="0"/>
                  <a:t>Q: In general, how do we know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corresponds to an orthogonal-stretching transformation?</a:t>
                </a:r>
              </a:p>
              <a:p>
                <a:r>
                  <a:rPr lang="en-US" dirty="0"/>
                  <a:t>A: If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can be decomposed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/>
                  <a:t> is a diagonal matrix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/>
                  <a:t> is an orthonormal matrix</a:t>
                </a:r>
              </a:p>
              <a:p>
                <a:pPr lvl="1"/>
                <a:r>
                  <a:rPr lang="en-US" dirty="0"/>
                  <a:t>Q: Why?</a:t>
                </a:r>
              </a:p>
              <a:p>
                <a:r>
                  <a:rPr lang="en-US" dirty="0"/>
                  <a:t>If we initially chose the basis vectors “unwisely”, find better basis vectors that “</a:t>
                </a:r>
                <a:r>
                  <a:rPr lang="en-US" dirty="0" err="1"/>
                  <a:t>diagonalize</a:t>
                </a:r>
                <a:r>
                  <a:rPr lang="en-US" dirty="0"/>
                  <a:t>” the matrix!</a:t>
                </a:r>
              </a:p>
              <a:p>
                <a:r>
                  <a:rPr lang="en-US" dirty="0"/>
                  <a:t>Q: When can we decompose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to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235" y="1825625"/>
                <a:ext cx="11187953" cy="4351338"/>
              </a:xfrm>
              <a:blipFill rotWithShape="0">
                <a:blip r:embed="rId2"/>
                <a:stretch>
                  <a:fillRect l="-872" t="-2101" r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Any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can be decomposed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Q: What does it mean?</a:t>
                </a:r>
              </a:p>
              <a:p>
                <a:r>
                  <a:rPr lang="en-US" dirty="0"/>
                  <a:t>A: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alt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dirty="0"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dirty="0"/>
                  <a:t>  orthogonal-stretching</a:t>
                </a:r>
              </a:p>
              <a:p>
                <a:r>
                  <a:rPr lang="en-US" dirty="0"/>
                  <a:t>Q: 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is-I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is symmetric?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𝑄𝐷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. Yes,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symmetric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9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 Two Worlds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782015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vectors</a:t>
                </a:r>
              </a:p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782015" cy="4351338"/>
              </a:xfrm>
              <a:blipFill rotWithShape="0">
                <a:blip r:embed="rId2"/>
                <a:stretch>
                  <a:fillRect l="-2411" t="-1950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14478" y="1825625"/>
                <a:ext cx="4239321" cy="4351338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World of numbers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: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1, 2, 0</m:t>
                        </m:r>
                      </m:e>
                    </m:d>
                  </m:oMath>
                </a14:m>
                <a:r>
                  <a:rPr lang="en-US" b="0" dirty="0"/>
                  <a:t>  vector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14478" y="1825625"/>
                <a:ext cx="4239321" cy="4351338"/>
              </a:xfrm>
              <a:blipFill rotWithShape="0">
                <a:blip r:embed="rId3"/>
                <a:stretch>
                  <a:fillRect l="-2575" t="-1950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2169293" y="4607597"/>
            <a:ext cx="569184" cy="4845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18524" y="3846137"/>
            <a:ext cx="1905262" cy="1751947"/>
            <a:chOff x="6909025" y="1297459"/>
            <a:chExt cx="3180946" cy="2561523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811310" y="1297459"/>
              <a:ext cx="6398" cy="184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817708" y="3134496"/>
              <a:ext cx="2272263" cy="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928939" y="3134496"/>
              <a:ext cx="882371" cy="72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092778" y="2410792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7106975" y="2392742"/>
              <a:ext cx="32141" cy="13266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752703" y="2426062"/>
              <a:ext cx="3767" cy="127395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123045" y="3700014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6519" y="1831556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436444" y="1846826"/>
              <a:ext cx="21383" cy="13312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092558" y="1839133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750072" y="1854075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800987" y="3128317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09025" y="33523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22053" y="28087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37178" y="14659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3424" y="2099992"/>
            <a:ext cx="3612995" cy="828365"/>
            <a:chOff x="3423424" y="2099992"/>
            <a:chExt cx="3612995" cy="828365"/>
          </a:xfrm>
        </p:grpSpPr>
        <p:grpSp>
          <p:nvGrpSpPr>
            <p:cNvPr id="28" name="Group 27"/>
            <p:cNvGrpSpPr/>
            <p:nvPr/>
          </p:nvGrpSpPr>
          <p:grpSpPr>
            <a:xfrm>
              <a:off x="3423424" y="2430966"/>
              <a:ext cx="3612995" cy="497391"/>
              <a:chOff x="3423424" y="2430966"/>
              <a:chExt cx="3612995" cy="497391"/>
            </a:xfrm>
          </p:grpSpPr>
          <p:sp>
            <p:nvSpPr>
              <p:cNvPr id="6" name="Left-Right Arrow 5"/>
              <p:cNvSpPr/>
              <p:nvPr/>
            </p:nvSpPr>
            <p:spPr>
              <a:xfrm>
                <a:off x="3423424" y="2430966"/>
                <a:ext cx="3612995" cy="223024"/>
              </a:xfrm>
              <a:prstGeom prst="leftRightArrow">
                <a:avLst>
                  <a:gd name="adj1" fmla="val 28572"/>
                  <a:gd name="adj2" fmla="val 1383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13005" y="2559025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basis vectors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42051" y="2099992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1:1 mapping (=isomorphic)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Matrix and Orthogonal 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Symmetric matrix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orthogonal-stretching transformation</a:t>
                </a:r>
              </a:p>
              <a:p>
                <a:pPr lvl="1"/>
                <a:r>
                  <a:rPr lang="en-US" dirty="0"/>
                  <a:t>Considering reflection and projection as “stretching” with negative and 0 stretching factors, respectively</a:t>
                </a:r>
              </a:p>
              <a:p>
                <a:pPr lvl="1"/>
                <a:r>
                  <a:rPr lang="en-US" dirty="0"/>
                  <a:t>Reflection: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Projection: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9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Matrix: How Can We Decompose?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we decompose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is orthogonal stretching, but exactly by what factor along what direction? How can we get this information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stretches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Solve the above “eigenvector equation”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: eigenvector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: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Eigenvalues, Eigenvectors </a:t>
            </a:r>
            <a:br>
              <a:rPr lang="en-US" dirty="0"/>
            </a:br>
            <a:r>
              <a:rPr lang="en-US" dirty="0"/>
              <a:t>and Orthogonal 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6129" y="1825625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Given any matrix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Eigenvector: stretching axis</a:t>
                </a:r>
              </a:p>
              <a:p>
                <a:pPr lvl="1"/>
                <a:r>
                  <a:rPr lang="en-US" altLang="en-US" dirty="0"/>
                  <a:t>Eigenvalue: stretching factor</a:t>
                </a:r>
              </a:p>
              <a:p>
                <a:r>
                  <a:rPr lang="en-US" altLang="en-US" dirty="0"/>
                  <a:t>When all eigenvectors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𝑀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are orthogonal</a:t>
                </a:r>
                <a:br>
                  <a:rPr lang="en-US" altLang="en-US" dirty="0"/>
                </a:br>
                <a:r>
                  <a:rPr lang="en-US" alt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altLang="en-US" dirty="0"/>
                  <a:t> Orthogonal stretching</a:t>
                </a:r>
                <a:br>
                  <a:rPr lang="en-US" altLang="en-US" dirty="0"/>
                </a:br>
                <a:r>
                  <a:rPr lang="en-US" alt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 </m:t>
                    </m:r>
                  </m:oMath>
                </a14:m>
                <a:r>
                  <a:rPr lang="en-US" altLang="en-US" dirty="0">
                    <a:sym typeface="Wingdings" charset="2"/>
                  </a:rPr>
                  <a:t>Symmetric matrix (spectral theorem)</a:t>
                </a:r>
              </a:p>
              <a:p>
                <a:r>
                  <a:rPr lang="en-US" altLang="en-US" dirty="0">
                    <a:sym typeface="Wingdings" charset="2"/>
                  </a:rPr>
                  <a:t>Example: What transformation is 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sz="2000" i="1" smtClean="0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 smtClean="0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dirty="0">
                    <a:sym typeface="Wingdings" charset="2"/>
                  </a:rPr>
                  <a:t>?</a:t>
                </a:r>
              </a:p>
              <a:p>
                <a:r>
                  <a:rPr lang="en-US" altLang="en-US" dirty="0">
                    <a:sym typeface="Wingdings" charset="2"/>
                  </a:rPr>
                  <a:t>A: Solve the eigenvector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1" smtClean="0">
                        <a:latin typeface="Cambria Math" charset="0"/>
                        <a:sym typeface="Wingdings" charset="2"/>
                      </a:rPr>
                      <m:t>=</m:t>
                    </m:r>
                    <m:r>
                      <a:rPr lang="en-US" altLang="en-US" sz="2000" b="0" i="1" smtClean="0">
                        <a:latin typeface="Cambria Math" charset="0"/>
                        <a:sym typeface="Wingdings" charset="2"/>
                      </a:rPr>
                      <m:t>𝜆</m:t>
                    </m:r>
                    <m:d>
                      <m:dPr>
                        <m:ctrlPr>
                          <a:rPr lang="mr-IN" altLang="en-US" sz="2000" b="0" i="1" smtClean="0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b="0" i="1" smtClean="0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altLang="en-US" dirty="0">
                    <a:sym typeface="Wingdings" charset="2"/>
                  </a:rPr>
                </a:br>
                <a:br>
                  <a:rPr lang="en-US" altLang="en-US" dirty="0">
                    <a:sym typeface="Wingdings" charset="2"/>
                  </a:rPr>
                </a:br>
                <a:r>
                  <a:rPr lang="en-US" altLang="en-US" sz="2000" dirty="0">
                    <a:sym typeface="Wingdings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sym typeface="Wingdings" charset="2"/>
                      </a:rPr>
                      <m:t>𝜆</m:t>
                    </m:r>
                    <m:r>
                      <a:rPr lang="en-US" altLang="en-US" sz="2000" b="0" i="1" smtClean="0">
                        <a:latin typeface="Cambria Math" charset="0"/>
                        <a:sym typeface="Wingdings" charset="2"/>
                      </a:rPr>
                      <m:t>=4,  </m:t>
                    </m:r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1" smtClean="0">
                        <a:latin typeface="Cambria Math" charset="0"/>
                        <a:sym typeface="Wingdings" charset="2"/>
                      </a:rPr>
                      <m:t>=</m:t>
                    </m:r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 smtClean="0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  <m: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sym typeface="Wingdings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b="0" i="1" smtClean="0">
                                      <a:latin typeface="Cambria Math" charset="0"/>
                                      <a:sym typeface="Wingdings" charset="2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Wingdings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sym typeface="Wingdings" charset="2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dirty="0">
                    <a:sym typeface="Wingdings" charset="2"/>
                  </a:rPr>
                  <a:t>   </a:t>
                </a:r>
                <a:r>
                  <a:rPr lang="en-US" altLang="en-US" dirty="0">
                    <a:sym typeface="Wingdings" charset="2"/>
                  </a:rPr>
                  <a:t>and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sym typeface="Wingdings" charset="2"/>
                      </a:rPr>
                      <m:t>𝜆</m:t>
                    </m:r>
                    <m:r>
                      <a:rPr lang="en-US" altLang="en-US" sz="2000" i="1">
                        <a:latin typeface="Cambria Math" charset="0"/>
                        <a:sym typeface="Wingdings" charset="2"/>
                      </a:rPr>
                      <m:t>=2,  </m:t>
                    </m:r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i="1">
                        <a:latin typeface="Cambria Math" charset="0"/>
                        <a:sym typeface="Wingdings" charset="2"/>
                      </a:rPr>
                      <m:t>=</m:t>
                    </m:r>
                    <m:d>
                      <m:dPr>
                        <m:ctrlPr>
                          <a:rPr lang="mr-IN" altLang="en-US" sz="2000" i="1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i="1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charset="0"/>
                                  <a:sym typeface="Wingdings" charset="2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1/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Wingdings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sym typeface="Wingdings" charset="2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1</m:t>
                              </m:r>
                              <m:r>
                                <a:rPr lang="en-US" altLang="en-US" sz="2000" i="1">
                                  <a:latin typeface="Cambria Math" charset="0"/>
                                  <a:sym typeface="Wingdings" charset="2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Wingdings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sym typeface="Wingdings" charset="2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br>
                  <a:rPr lang="en-US" altLang="en-US" sz="2000" dirty="0">
                    <a:sym typeface="Wingdings" charset="2"/>
                  </a:rPr>
                </a:br>
                <a:endParaRPr lang="en-US" altLang="en-US" sz="2000" dirty="0">
                  <a:sym typeface="Wingdings" charset="2"/>
                </a:endParaRPr>
              </a:p>
              <a:p>
                <a:pPr lvl="1"/>
                <a:r>
                  <a:rPr lang="en-US" altLang="en-US" sz="2600" dirty="0">
                    <a:sym typeface="Wingdings" charset="2"/>
                  </a:rPr>
                  <a:t>In general, eigenvector equations can be solved by solving the characteristic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600" i="1" dirty="0" smtClean="0">
                            <a:latin typeface="Cambria Math" panose="02040503050406030204" pitchFamily="18" charset="0"/>
                            <a:sym typeface="Wingdings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i="0" dirty="0" smtClean="0">
                            <a:latin typeface="Cambria Math" charset="0"/>
                            <a:sym typeface="Wingdings" charset="2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sz="2600" i="1" dirty="0" smtClean="0">
                                <a:latin typeface="Cambria Math" panose="02040503050406030204" pitchFamily="18" charset="0"/>
                                <a:sym typeface="Wingdings" charset="2"/>
                              </a:rPr>
                            </m:ctrlPr>
                          </m:dPr>
                          <m:e>
                            <m:r>
                              <a:rPr lang="en-US" altLang="en-US" sz="2600" i="1" dirty="0" smtClean="0">
                                <a:latin typeface="Cambria Math" charset="0"/>
                                <a:sym typeface="Wingdings" charset="2"/>
                              </a:rPr>
                              <m:t>𝑆</m:t>
                            </m:r>
                            <m:r>
                              <a:rPr lang="en-US" altLang="en-US" sz="2600" i="1" dirty="0" smtClean="0">
                                <a:latin typeface="Cambria Math" charset="0"/>
                                <a:sym typeface="Wingdings" charset="2"/>
                              </a:rPr>
                              <m:t>−</m:t>
                            </m:r>
                            <m:r>
                              <a:rPr lang="en-US" altLang="en-US" sz="2600" b="0" i="1" dirty="0" smtClean="0">
                                <a:latin typeface="Cambria Math" charset="0"/>
                                <a:sym typeface="Wingdings" charset="2"/>
                              </a:rPr>
                              <m:t>𝜆</m:t>
                            </m:r>
                            <m:r>
                              <a:rPr lang="en-US" altLang="en-US" sz="2600" b="0" i="1" dirty="0" smtClean="0">
                                <a:latin typeface="Cambria Math" charset="0"/>
                                <a:sym typeface="Wingdings" charset="2"/>
                              </a:rPr>
                              <m:t>𝐼</m:t>
                            </m:r>
                          </m:e>
                        </m:d>
                      </m:e>
                    </m:func>
                    <m:r>
                      <a:rPr lang="en-US" altLang="en-US" sz="2600" b="0" i="1" dirty="0" smtClean="0">
                        <a:latin typeface="Cambria Math" charset="0"/>
                        <a:sym typeface="Wingdings" charset="2"/>
                      </a:rPr>
                      <m:t>=0</m:t>
                    </m:r>
                  </m:oMath>
                </a14:m>
                <a:r>
                  <a:rPr lang="en-US" altLang="en-US" sz="2600" dirty="0">
                    <a:sym typeface="Wingdings" charset="2"/>
                  </a:rPr>
                  <a:t> first to obtain eigenvalues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129" y="1825625"/>
                <a:ext cx="10515600" cy="4351338"/>
              </a:xfrm>
              <a:blipFill rotWithShape="0">
                <a:blip r:embed="rId2"/>
                <a:stretch>
                  <a:fillRect l="-754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0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All linear transformations are “stretching” followed by “rotation”</a:t>
                </a:r>
              </a:p>
              <a:p>
                <a:r>
                  <a:rPr lang="en-US" dirty="0"/>
                  <a:t>Rotation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 </m:t>
                    </m:r>
                  </m:oMath>
                </a14:m>
                <a:r>
                  <a:rPr lang="en-US" dirty="0"/>
                  <a:t> orthonormal matrix</a:t>
                </a:r>
              </a:p>
              <a:p>
                <a:r>
                  <a:rPr lang="en-US" dirty="0"/>
                  <a:t>Orthogonal stretching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 </m:t>
                    </m:r>
                  </m:oMath>
                </a14:m>
                <a:r>
                  <a:rPr lang="en-US" dirty="0"/>
                  <a:t> diagonal matrix (or symmetric matrix)</a:t>
                </a:r>
              </a:p>
              <a:p>
                <a:r>
                  <a:rPr lang="en-US" dirty="0"/>
                  <a:t>Last step: “Proving”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1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365125"/>
            <a:ext cx="10960443" cy="1325563"/>
          </a:xfrm>
        </p:spPr>
        <p:txBody>
          <a:bodyPr/>
          <a:lstStyle/>
          <a:p>
            <a:r>
              <a:rPr lang="en-US" dirty="0"/>
              <a:t>Change of Coordinates </a:t>
            </a:r>
            <a:r>
              <a:rPr lang="en-US"/>
              <a:t>as 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To get new coordinates of a vector under a different set of basis vectors,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i="1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dirty="0"/>
                  <a:t>, </a:t>
                </a:r>
                <a:r>
                  <a:rPr lang="mr-IN" altLang="en-US" dirty="0"/>
                  <a:t>…</a:t>
                </a:r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alt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 we simply multiply old coordinates with the following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br>
                  <a:rPr lang="en-US" altLang="en-US" dirty="0"/>
                </a:br>
                <a:br>
                  <a:rPr lang="en-US" alt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uk-UA" altLang="en-US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altLang="en-US" dirty="0"/>
              </a:p>
              <a:p>
                <a:r>
                  <a:rPr lang="en-US" altLang="en-US" b="0" dirty="0"/>
                  <a:t>Matrix for coordinate change is orthonormal: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𝑄</m:t>
                    </m:r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r>
                      <a:rPr lang="en-US" altLang="en-US" b="0" i="1" smtClean="0">
                        <a:latin typeface="Cambria Math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Orthonormal matrix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dirty="0"/>
                  <a:t> change of basis 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9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“Vector Array”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167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2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1672"/>
              </a:xfrm>
              <a:blipFill rotWithShape="0">
                <a:blip r:embed="rId2"/>
                <a:stretch>
                  <a:fillRect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7157" y="2775171"/>
                <a:ext cx="2507161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2775171"/>
                <a:ext cx="2507161" cy="8842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7157" y="3925115"/>
                <a:ext cx="5598584" cy="1087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3925115"/>
                <a:ext cx="5598584" cy="1087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5897" y="5155161"/>
                <a:ext cx="7906780" cy="885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      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      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97" y="5155161"/>
                <a:ext cx="7906780" cy="8851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27157" y="1569941"/>
                <a:ext cx="4355295" cy="1070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1569941"/>
                <a:ext cx="4355295" cy="10702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Multiplication: </a:t>
            </a:r>
            <a:r>
              <a:rPr lang="en-US" dirty="0"/>
              <a:t>Vector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25432" cy="4351338"/>
              </a:xfrm>
            </p:spPr>
            <p:txBody>
              <a:bodyPr/>
              <a:lstStyle/>
              <a:p>
                <a:r>
                  <a:rPr lang="en-US" dirty="0"/>
                  <a:t>Multiplying a matrix with a vector results in another vector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       </m:t>
                    </m:r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25432" cy="4351338"/>
              </a:xfrm>
              <a:blipFill rotWithShape="0">
                <a:blip r:embed="rId2"/>
                <a:stretch>
                  <a:fillRect l="-100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30181" y="4090087"/>
            <a:ext cx="3161032" cy="2561523"/>
            <a:chOff x="1430181" y="4090087"/>
            <a:chExt cx="3161032" cy="256152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308394" y="5947573"/>
              <a:ext cx="390770" cy="36432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312552" y="4090087"/>
              <a:ext cx="6398" cy="184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318950" y="5927124"/>
              <a:ext cx="2272263" cy="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430181" y="5927124"/>
              <a:ext cx="882371" cy="72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871366" y="5162396"/>
              <a:ext cx="1136526" cy="1126971"/>
              <a:chOff x="1593800" y="4624184"/>
              <a:chExt cx="2409786" cy="18878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1594020" y="5203420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608217" y="5185370"/>
                <a:ext cx="32141" cy="13266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253945" y="5218690"/>
                <a:ext cx="3767" cy="127395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624287" y="6492642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277761" y="4624184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937686" y="4639454"/>
                <a:ext cx="21383" cy="133122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593800" y="4631761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251314" y="4646703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302229" y="5920945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591638" y="6017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96305" y="55878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10341" y="4094018"/>
            <a:ext cx="3180946" cy="2561523"/>
            <a:chOff x="6910341" y="4094018"/>
            <a:chExt cx="3180946" cy="2561523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7812626" y="4094018"/>
              <a:ext cx="6398" cy="184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819024" y="5931055"/>
              <a:ext cx="2272263" cy="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930255" y="5931055"/>
              <a:ext cx="882371" cy="72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043717" y="4452251"/>
              <a:ext cx="2435036" cy="2130089"/>
              <a:chOff x="1593800" y="4624184"/>
              <a:chExt cx="2409786" cy="188782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594020" y="5203420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608217" y="5185370"/>
                <a:ext cx="32141" cy="13266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253945" y="5218690"/>
                <a:ext cx="3767" cy="127395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624287" y="6492642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277761" y="4624184"/>
                <a:ext cx="165580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37686" y="4639454"/>
                <a:ext cx="21383" cy="133122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593800" y="4631761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251314" y="4646703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302229" y="5920945"/>
                <a:ext cx="701357" cy="557942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910341" y="61489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23369" y="56052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38494" y="426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812842" y="5123049"/>
              <a:ext cx="883141" cy="7954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5427175" y="5181829"/>
            <a:ext cx="652069" cy="160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Vector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kinds of vector transformations are possible through matrix multiplication?</a:t>
            </a:r>
          </a:p>
          <a:p>
            <a:pPr lvl="1"/>
            <a:r>
              <a:rPr lang="en-US" dirty="0"/>
              <a:t>Rotation? Stretching? Projection? Translation? Complex nonlinear transformation?</a:t>
            </a:r>
          </a:p>
          <a:p>
            <a:r>
              <a:rPr lang="en-US" dirty="0"/>
              <a:t>Topic of our next discussion</a:t>
            </a:r>
          </a:p>
        </p:txBody>
      </p:sp>
    </p:spTree>
    <p:extLst>
      <p:ext uri="{BB962C8B-B14F-4D97-AF65-F5344CB8AC3E}">
        <p14:creationId xmlns:p14="http://schemas.microsoft.com/office/powerpoint/2010/main" val="4174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 Vector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is-I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/>
                  <a:t> is a linear transformation if and only if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𝑏𝑇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Claim: Linear transformation </a:t>
                </a:r>
                <a14:m>
                  <m:oMath xmlns:m="http://schemas.openxmlformats.org/officeDocument/2006/math">
                    <m:r>
                      <a:rPr lang="is-I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matrix multiplication</a:t>
                </a:r>
              </a:p>
              <a:p>
                <a:r>
                  <a:rPr lang="en-US" dirty="0"/>
                  <a:t>Why?</a:t>
                </a:r>
              </a:p>
              <a:p>
                <a:r>
                  <a:rPr lang="en-US" dirty="0"/>
                  <a:t>Q: Is matrix multiplication a linear transformation?</a:t>
                </a:r>
              </a:p>
              <a:p>
                <a:r>
                  <a:rPr lang="en-US" b="0" dirty="0"/>
                  <a:t>A: Yes,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Can we express any linear transformation as a matrix multiplication?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348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Transformation to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basis vectors: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dirty="0"/>
                  <a:t>, </a:t>
                </a:r>
                <a:r>
                  <a:rPr lang="mr-IN" altLang="en-US" dirty="0"/>
                  <a:t>…</a:t>
                </a:r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Given any vector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en-US">
                        <a:latin typeface="Cambria Math" charset="0"/>
                      </a:rPr>
                      <m:t>+…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linear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980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8583" y="3977991"/>
                <a:ext cx="5143652" cy="545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sz="2400" b="0" i="0" smtClean="0">
                          <a:latin typeface="Cambria Math" charset="0"/>
                        </a:rPr>
                        <m:t>+…</m:t>
                      </m:r>
                      <m:r>
                        <a:rPr lang="en-US" alt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83" y="3977991"/>
                <a:ext cx="5143652" cy="5458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8583" y="4671423"/>
                <a:ext cx="4472506" cy="1242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/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mr-IN" altLang="en-US" sz="2000" b="0" i="1" smtClean="0">
                                    <a:latin typeface="Cambria Math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000" b="0" i="1" smtClean="0">
                                                <a:latin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/>
                              <m:e>
                                <m:r>
                                  <a:rPr lang="en-US" altLang="en-US" sz="2000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mr-IN" altLang="en-US" sz="2000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83" y="4671423"/>
                <a:ext cx="4472506" cy="12420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5779" y="3379555"/>
                <a:ext cx="871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79" y="3379555"/>
                <a:ext cx="871328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9737" r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5164" y="4729401"/>
                <a:ext cx="5568447" cy="1242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3200" b="0" i="1" dirty="0" smtClean="0">
                        <a:latin typeface="Cambria Math" charset="0"/>
                      </a:rPr>
                      <m:t>=</m:t>
                    </m:r>
                    <m:r>
                      <a:rPr lang="en-US" altLang="en-US" sz="3200" b="0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altLang="en-US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mr-IN" altLang="en-US" sz="20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 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mr-IN" altLang="en-US" sz="1600" b="0" i="1" smtClean="0">
                                  <a:latin typeface="Cambria Math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16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164" y="4729401"/>
                <a:ext cx="5568447" cy="12420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8583" y="3337459"/>
                <a:ext cx="4211730" cy="545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charset="0"/>
                        </a:rPr>
                        <m:t>=</m:t>
                      </m:r>
                      <m:r>
                        <a:rPr lang="en-US" altLang="en-US" sz="24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>
                              <a:latin typeface="Cambria Math" charset="0"/>
                            </a:rPr>
                            <m:t>+…</m:t>
                          </m:r>
                          <m:r>
                            <a:rPr lang="en-US" alt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83" y="3337459"/>
                <a:ext cx="4211730" cy="5458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08" y="365125"/>
            <a:ext cx="11009870" cy="1325563"/>
          </a:xfrm>
        </p:spPr>
        <p:txBody>
          <a:bodyPr>
            <a:normAutofit/>
          </a:bodyPr>
          <a:lstStyle/>
          <a:p>
            <a:r>
              <a:rPr lang="en-US"/>
              <a:t>Matrix Representation of Linear </a:t>
            </a:r>
            <a:r>
              <a:rPr lang="en-US" dirty="0"/>
              <a:t>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linear transformation can be expressed as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e>
                              <m:r>
                                <a:rPr lang="mr-IN" altLang="en-US" sz="2000" b="0" i="1" smtClean="0">
                                  <a:latin typeface="Cambria Math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altLang="en-US" sz="20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pPr lvl="1"/>
                <a:r>
                  <a:rPr lang="en-US" dirty="0"/>
                  <a:t>Each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is the the transformed basis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84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1324</Words>
  <Application>Microsoft Macintosh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CS246: Linear Transformation</vt:lpstr>
      <vt:lpstr>Where We Are: Two Worlds</vt:lpstr>
      <vt:lpstr>Change of Coordinates as Matrix Multiplication</vt:lpstr>
      <vt:lpstr>Matrix Multiplication: “Vector Array” View</vt:lpstr>
      <vt:lpstr>Matrix Multiplication: Vector Transformation</vt:lpstr>
      <vt:lpstr>Matrix Multiplication: Vector Transformation</vt:lpstr>
      <vt:lpstr>Linear Transformation</vt:lpstr>
      <vt:lpstr>Linear Transformation to Matrix</vt:lpstr>
      <vt:lpstr>Matrix Representation of Linear Transformation</vt:lpstr>
      <vt:lpstr>Example: Linear Transformation Matrix</vt:lpstr>
      <vt:lpstr>Where We Are: Two Worlds</vt:lpstr>
      <vt:lpstr>Linear Transformation: What Are They?</vt:lpstr>
      <vt:lpstr>Linear Transformation: Rotation</vt:lpstr>
      <vt:lpstr>Rotation Matrix R</vt:lpstr>
      <vt:lpstr>Linear Transformation: Stretching</vt:lpstr>
      <vt:lpstr>Example: Stretching (1)</vt:lpstr>
      <vt:lpstr>Example: Stretching (2)</vt:lpstr>
      <vt:lpstr>Orthogonal Stretching</vt:lpstr>
      <vt:lpstr>Spectral Theorem</vt:lpstr>
      <vt:lpstr>Symmetric Matrix and Orthogonal Stretching</vt:lpstr>
      <vt:lpstr>Symmetric Matrix: How Can We Decompose?</vt:lpstr>
      <vt:lpstr>Eigenvalues, Eigenvectors  and Orthogonal Stretching</vt:lpstr>
      <vt:lpstr>Where We 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Linear Algebra</dc:title>
  <dc:creator>Junghoo Cho</dc:creator>
  <cp:lastModifiedBy>Junghoo Cho</cp:lastModifiedBy>
  <cp:revision>193</cp:revision>
  <dcterms:created xsi:type="dcterms:W3CDTF">2017-11-03T23:41:57Z</dcterms:created>
  <dcterms:modified xsi:type="dcterms:W3CDTF">2020-11-09T18:52:08Z</dcterms:modified>
</cp:coreProperties>
</file>